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2" r:id="rId6"/>
    <p:sldId id="263" r:id="rId7"/>
    <p:sldId id="259" r:id="rId8"/>
    <p:sldId id="261" r:id="rId9"/>
    <p:sldId id="264" r:id="rId10"/>
    <p:sldId id="266" r:id="rId11"/>
    <p:sldId id="267" r:id="rId12"/>
    <p:sldId id="268" r:id="rId13"/>
    <p:sldId id="265"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36" autoAdjust="0"/>
    <p:restoredTop sz="57721" autoAdjust="0"/>
  </p:normalViewPr>
  <p:slideViewPr>
    <p:cSldViewPr snapToGrid="0">
      <p:cViewPr varScale="1">
        <p:scale>
          <a:sx n="63" d="100"/>
          <a:sy n="63" d="100"/>
        </p:scale>
        <p:origin x="2008"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Speaker: Jessica</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dirty="0"/>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t>
            </a:r>
            <a:r>
              <a:rPr lang="en-CA" sz="1200" b="0" i="0" kern="1200" dirty="0" err="1">
                <a:solidFill>
                  <a:schemeClr val="tx1"/>
                </a:solidFill>
                <a:effectLst/>
                <a:latin typeface="+mn-lt"/>
                <a:ea typeface="+mn-ea"/>
                <a:cs typeface="+mn-cs"/>
              </a:rPr>
              <a:t>Abuu</a:t>
            </a:r>
            <a:r>
              <a:rPr lang="en-CA" sz="1200" b="0" i="0" kern="1200" dirty="0">
                <a:solidFill>
                  <a:schemeClr val="tx1"/>
                </a:solidFill>
                <a:effectLst/>
                <a:latin typeface="+mn-lt"/>
                <a:ea typeface="+mn-ea"/>
                <a:cs typeface="+mn-cs"/>
              </a:rPr>
              <a:t> </a:t>
            </a:r>
          </a:p>
          <a:p>
            <a:endParaRPr lang="en-US" dirty="0"/>
          </a:p>
          <a:p>
            <a:endParaRPr lang="en-US" dirty="0"/>
          </a:p>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t>
            </a:r>
            <a:r>
              <a:rPr lang="en-CA" sz="1200" b="0" i="0" kern="1200" dirty="0" err="1">
                <a:solidFill>
                  <a:schemeClr val="tx1"/>
                </a:solidFill>
                <a:effectLst/>
                <a:latin typeface="+mn-lt"/>
                <a:ea typeface="+mn-ea"/>
                <a:cs typeface="+mn-cs"/>
              </a:rPr>
              <a:t>Abuu</a:t>
            </a:r>
            <a:r>
              <a:rPr lang="en-CA" sz="1200" b="0" i="0" kern="1200" dirty="0">
                <a:solidFill>
                  <a:schemeClr val="tx1"/>
                </a:solidFill>
                <a:effectLst/>
                <a:latin typeface="+mn-lt"/>
                <a:ea typeface="+mn-ea"/>
                <a:cs typeface="+mn-cs"/>
              </a:rPr>
              <a:t> </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 Some predominant issues that are being faced by the current KYC compliances include issues related to corruption, terrorist financing, identity thefts and illegal tax avoidance.</a:t>
            </a:r>
          </a:p>
          <a:p>
            <a:endParaRPr lang="en-US" dirty="0"/>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endParaRPr lang="en-CA" dirty="0"/>
          </a:p>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a:p>
            <a:endParaRPr lang="en-US" dirty="0"/>
          </a:p>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840408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00841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Speaker: </a:t>
            </a:r>
            <a:r>
              <a:rPr lang="en-CA" sz="1200" b="0" i="0" kern="1200" dirty="0" err="1">
                <a:solidFill>
                  <a:schemeClr val="tx1"/>
                </a:solidFill>
                <a:effectLst/>
                <a:latin typeface="+mn-lt"/>
                <a:ea typeface="+mn-ea"/>
                <a:cs typeface="+mn-cs"/>
              </a:rPr>
              <a:t>Abuu</a:t>
            </a:r>
            <a:r>
              <a:rPr lang="en-CA" sz="1200" b="0" i="0" kern="1200" dirty="0">
                <a:solidFill>
                  <a:schemeClr val="tx1"/>
                </a:solidFill>
                <a:effectLst/>
                <a:latin typeface="+mn-lt"/>
                <a:ea typeface="+mn-ea"/>
                <a:cs typeface="+mn-cs"/>
              </a:rPr>
              <a:t>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clientLoop</a:t>
            </a:r>
            <a:r>
              <a:rPr lang="en-CA" sz="1200" b="0" i="0" kern="1200" dirty="0">
                <a:solidFill>
                  <a:schemeClr val="tx1"/>
                </a:solidFill>
                <a:effectLst/>
                <a:latin typeface="+mn-lt"/>
                <a:ea typeface="+mn-ea"/>
                <a:cs typeface="+mn-cs"/>
              </a:rPr>
              <a:t> function is stored on the chain and therefore uses gas </a:t>
            </a:r>
            <a:r>
              <a:rPr lang="en-CA" sz="1200" b="0" i="0" kern="1200" dirty="0" err="1">
                <a:solidFill>
                  <a:schemeClr val="tx1"/>
                </a:solidFill>
                <a:effectLst/>
                <a:latin typeface="+mn-lt"/>
                <a:ea typeface="+mn-ea"/>
                <a:cs typeface="+mn-cs"/>
              </a:rPr>
              <a:t>everytime</a:t>
            </a:r>
            <a:r>
              <a:rPr lang="en-CA" sz="1200" b="0" i="0" kern="1200" dirty="0">
                <a:solidFill>
                  <a:schemeClr val="tx1"/>
                </a:solidFill>
                <a:effectLst/>
                <a:latin typeface="+mn-lt"/>
                <a:ea typeface="+mn-ea"/>
                <a:cs typeface="+mn-cs"/>
              </a:rPr>
              <a:t> the administrator needs to pull up a list of expiring reports. This will prove to be very costly as the database increases. Depending on the expected number of users, it may be more gas efficient to use a mapping to manage this function. However, if the database is not expected to be large, then the loop would still make better sense than the mapping as mapping will require more computational power.</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a:t>
            </a:r>
            <a:r>
              <a:rPr lang="en-CA" sz="1200" b="0" i="0" kern="1200" dirty="0" err="1">
                <a:solidFill>
                  <a:schemeClr val="tx1"/>
                </a:solidFill>
                <a:effectLst/>
                <a:latin typeface="+mn-lt"/>
                <a:ea typeface="+mn-ea"/>
                <a:cs typeface="+mn-cs"/>
              </a:rPr>
              <a:t>checkvalidity</a:t>
            </a:r>
            <a:r>
              <a:rPr lang="en-CA" sz="1200" b="0" i="0" kern="1200" dirty="0">
                <a:solidFill>
                  <a:schemeClr val="tx1"/>
                </a:solidFill>
                <a:effectLst/>
                <a:latin typeface="+mn-lt"/>
                <a:ea typeface="+mn-ea"/>
                <a:cs typeface="+mn-cs"/>
              </a:rPr>
              <a:t> function does not work well on the test environment. Unlike main net, where there is constant activity and transactions </a:t>
            </a:r>
            <a:r>
              <a:rPr lang="en-CA" sz="1200" b="0" i="0" kern="1200" dirty="0" err="1">
                <a:solidFill>
                  <a:schemeClr val="tx1"/>
                </a:solidFill>
                <a:effectLst/>
                <a:latin typeface="+mn-lt"/>
                <a:ea typeface="+mn-ea"/>
                <a:cs typeface="+mn-cs"/>
              </a:rPr>
              <a:t>occuring</a:t>
            </a:r>
            <a:r>
              <a:rPr lang="en-CA" sz="1200" b="0" i="0" kern="1200" dirty="0">
                <a:solidFill>
                  <a:schemeClr val="tx1"/>
                </a:solidFill>
                <a:effectLst/>
                <a:latin typeface="+mn-lt"/>
                <a:ea typeface="+mn-ea"/>
                <a:cs typeface="+mn-cs"/>
              </a:rPr>
              <a:t> in real time, on the test net time is static. It only records time when a transaction is written to the chain. This creates a challenge when we try to use a function that requires us to calculate elapsed time. The code in the contract should work on a live network.</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date format for the end date for each report is stored as a timestamp on the blockchain. If given more time, we could write a function to convert this into human readable form.</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25227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Daniel Lynes  |  </a:t>
            </a:r>
            <a:r>
              <a:rPr lang="en-US" dirty="0" err="1">
                <a:solidFill>
                  <a:srgbClr val="7CEBFF"/>
                </a:solidFill>
              </a:rPr>
              <a:t>Manjari</a:t>
            </a:r>
            <a:r>
              <a:rPr lang="en-US" dirty="0">
                <a:solidFill>
                  <a:srgbClr val="7CEBFF"/>
                </a:solidFill>
              </a:rPr>
              <a:t> Shukla | </a:t>
            </a:r>
            <a:r>
              <a:rPr lang="en-US" dirty="0" err="1">
                <a:solidFill>
                  <a:srgbClr val="7CEBFF"/>
                </a:solidFill>
              </a:rPr>
              <a:t>Abuubakry</a:t>
            </a:r>
            <a:r>
              <a:rPr lang="en-US" dirty="0">
                <a:solidFill>
                  <a:srgbClr val="7CEBFF"/>
                </a:solidFill>
              </a:rPr>
              <a:t>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8E778282-99B6-DC46-8556-7AD91DB76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1506"/>
          <a:stretch/>
        </p:blipFill>
        <p:spPr bwMode="auto">
          <a:xfrm>
            <a:off x="4961774" y="1111641"/>
            <a:ext cx="6149315"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9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a:solidFill>
                  <a:schemeClr val="bg2"/>
                </a:solidFill>
              </a:rPr>
              <a:t>Daniel </a:t>
            </a:r>
            <a:r>
              <a:rPr lang="en-US" sz="4400" dirty="0" err="1">
                <a:solidFill>
                  <a:schemeClr val="bg2"/>
                </a:solidFill>
              </a:rPr>
              <a:t>lynes</a:t>
            </a:r>
            <a:endParaRPr lang="en-US" sz="4400" dirty="0">
              <a:solidFill>
                <a:schemeClr val="bg2"/>
              </a:solidFill>
            </a:endParaRPr>
          </a:p>
          <a:p>
            <a:pPr algn="r"/>
            <a:r>
              <a:rPr lang="en-US" sz="4400" dirty="0" err="1">
                <a:solidFill>
                  <a:schemeClr val="bg2"/>
                </a:solidFill>
              </a:rPr>
              <a:t>Abuubakry</a:t>
            </a:r>
            <a:r>
              <a:rPr lang="en-US" sz="4400" dirty="0">
                <a:solidFill>
                  <a:schemeClr val="bg2"/>
                </a:solidFill>
              </a:rPr>
              <a:t> </a:t>
            </a:r>
            <a:r>
              <a:rPr lang="en-US" sz="4400" dirty="0" err="1">
                <a:solidFill>
                  <a:schemeClr val="bg2"/>
                </a:solidFill>
              </a:rPr>
              <a:t>ali</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10618" y="1440873"/>
            <a:ext cx="8965743" cy="4953573"/>
          </a:xfrm>
          <a:prstGeom prst="rect">
            <a:avLst/>
          </a:prstGeom>
        </p:spPr>
      </p:pic>
    </p:spTree>
    <p:extLst>
      <p:ext uri="{BB962C8B-B14F-4D97-AF65-F5344CB8AC3E}">
        <p14:creationId xmlns:p14="http://schemas.microsoft.com/office/powerpoint/2010/main" val="36355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B25A-3134-6C4F-9CB8-4D04C6AABA36}"/>
              </a:ext>
            </a:extLst>
          </p:cNvPr>
          <p:cNvSpPr>
            <a:spLocks noGrp="1"/>
          </p:cNvSpPr>
          <p:nvPr>
            <p:ph type="title"/>
          </p:nvPr>
        </p:nvSpPr>
        <p:spPr>
          <a:xfrm>
            <a:off x="581192" y="702156"/>
            <a:ext cx="11029616" cy="1013800"/>
          </a:xfrm>
        </p:spPr>
        <p:txBody>
          <a:bodyPr>
            <a:normAutofit/>
          </a:bodyPr>
          <a:lstStyle/>
          <a:p>
            <a:r>
              <a:rPr lang="en-US" dirty="0"/>
              <a:t>Limitations &amp; Next steps…</a:t>
            </a:r>
          </a:p>
        </p:txBody>
      </p:sp>
      <p:sp>
        <p:nvSpPr>
          <p:cNvPr id="24" name="Rectangle 22">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C4E38BE6-C25F-EE4B-8357-6B29D43BCC13}"/>
              </a:ext>
            </a:extLst>
          </p:cNvPr>
          <p:cNvPicPr>
            <a:picLocks noChangeAspect="1"/>
          </p:cNvPicPr>
          <p:nvPr/>
        </p:nvPicPr>
        <p:blipFill rotWithShape="1">
          <a:blip r:embed="rId3"/>
          <a:srcRect l="16357" r="32643" b="1"/>
          <a:stretch/>
        </p:blipFill>
        <p:spPr>
          <a:xfrm>
            <a:off x="1637583" y="2361056"/>
            <a:ext cx="3001808" cy="3649219"/>
          </a:xfrm>
          <a:prstGeom prst="rect">
            <a:avLst/>
          </a:prstGeom>
        </p:spPr>
      </p:pic>
      <p:sp>
        <p:nvSpPr>
          <p:cNvPr id="18" name="Content Placeholder 2">
            <a:extLst>
              <a:ext uri="{FF2B5EF4-FFF2-40B4-BE49-F238E27FC236}">
                <a16:creationId xmlns:a16="http://schemas.microsoft.com/office/drawing/2014/main" id="{F4DAEF66-4195-6142-B1BB-E2662D406509}"/>
              </a:ext>
            </a:extLst>
          </p:cNvPr>
          <p:cNvSpPr>
            <a:spLocks noGrp="1"/>
          </p:cNvSpPr>
          <p:nvPr>
            <p:ph idx="1"/>
          </p:nvPr>
        </p:nvSpPr>
        <p:spPr>
          <a:xfrm>
            <a:off x="6335805" y="2180496"/>
            <a:ext cx="5275001" cy="4045683"/>
          </a:xfrm>
        </p:spPr>
        <p:txBody>
          <a:bodyPr>
            <a:normAutofit/>
          </a:bodyPr>
          <a:lstStyle/>
          <a:p>
            <a:r>
              <a:rPr lang="en-US"/>
              <a:t>The clientloop function is stored on the chain which will incur costs. However if the database is small this would be sufficient. If the database is large, it may be more cost effective to use a mapping to manage this function </a:t>
            </a:r>
          </a:p>
          <a:p>
            <a:r>
              <a:rPr lang="en-US"/>
              <a:t>The checkvalidity function does not work well on the test environment </a:t>
            </a:r>
          </a:p>
          <a:p>
            <a:r>
              <a:rPr lang="en-US"/>
              <a:t>Date format for the end table is stored as timestamp on the blockchain</a:t>
            </a:r>
          </a:p>
        </p:txBody>
      </p:sp>
    </p:spTree>
    <p:extLst>
      <p:ext uri="{BB962C8B-B14F-4D97-AF65-F5344CB8AC3E}">
        <p14:creationId xmlns:p14="http://schemas.microsoft.com/office/powerpoint/2010/main" val="4284616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4</TotalTime>
  <Words>1256</Words>
  <Application>Microsoft Macintosh PowerPoint</Application>
  <PresentationFormat>Widescreen</PresentationFormat>
  <Paragraphs>129</Paragraphs>
  <Slides>11</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vt:lpstr>
      <vt:lpstr>Kyc contract demo</vt:lpstr>
      <vt:lpstr>Limitations &amp; Next steps…</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2</cp:revision>
  <dcterms:created xsi:type="dcterms:W3CDTF">2020-11-25T00:14:54Z</dcterms:created>
  <dcterms:modified xsi:type="dcterms:W3CDTF">2020-11-25T00:22:18Z</dcterms:modified>
</cp:coreProperties>
</file>